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5277" r:id="rId1"/>
  </p:sldMasterIdLst>
  <p:notesMasterIdLst>
    <p:notesMasterId r:id="rId12"/>
  </p:notesMasterIdLst>
  <p:handoutMasterIdLst>
    <p:handoutMasterId r:id="rId13"/>
  </p:handoutMasterIdLst>
  <p:sldIdLst>
    <p:sldId id="606" r:id="rId2"/>
    <p:sldId id="604" r:id="rId3"/>
    <p:sldId id="612" r:id="rId4"/>
    <p:sldId id="607" r:id="rId5"/>
    <p:sldId id="613" r:id="rId6"/>
    <p:sldId id="617" r:id="rId7"/>
    <p:sldId id="614" r:id="rId8"/>
    <p:sldId id="615" r:id="rId9"/>
    <p:sldId id="616" r:id="rId10"/>
    <p:sldId id="618" r:id="rId11"/>
  </p:sldIdLst>
  <p:sldSz cx="9906000" cy="6858000" type="A4"/>
  <p:notesSz cx="6858000" cy="994727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6403C"/>
    <a:srgbClr val="CC9900"/>
    <a:srgbClr val="E23600"/>
    <a:srgbClr val="82D2FE"/>
    <a:srgbClr val="FFA7A7"/>
    <a:srgbClr val="90D7FE"/>
    <a:srgbClr val="FF9933"/>
    <a:srgbClr val="EAEAEA"/>
    <a:srgbClr val="DDDDDD"/>
    <a:srgbClr val="0000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6358" autoAdjust="0"/>
    <p:restoredTop sz="97813" autoAdjust="0"/>
  </p:normalViewPr>
  <p:slideViewPr>
    <p:cSldViewPr>
      <p:cViewPr>
        <p:scale>
          <a:sx n="70" d="100"/>
          <a:sy n="70" d="100"/>
        </p:scale>
        <p:origin x="-48" y="-9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18" y="-78"/>
      </p:cViewPr>
      <p:guideLst>
        <p:guide orient="horz" pos="3133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txPr>
              <a:bodyPr/>
              <a:lstStyle/>
              <a:p>
                <a:pPr>
                  <a:defRPr sz="1600" b="1">
                    <a:latin typeface="Arial Narrow" pitchFamily="34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условия полностью отсутствуют</c:v>
                </c:pt>
                <c:pt idx="1">
                  <c:v>имеющиеся условия частично удовлетворяют потребностям обучающихся</c:v>
                </c:pt>
                <c:pt idx="2">
                  <c:v>удовлетворительно, но со значительными недостатками </c:v>
                </c:pt>
                <c:pt idx="3">
                  <c:v>в целом хорошо, за исключением незначительных недостатков условия соответствуют потребностям</c:v>
                </c:pt>
                <c:pt idx="4">
                  <c:v>условия полностью соответствуют потребностям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0.10600000000000002</c:v>
                </c:pt>
                <c:pt idx="1">
                  <c:v>7.900000000000007E-2</c:v>
                </c:pt>
                <c:pt idx="2">
                  <c:v>7.1000000000000021E-2</c:v>
                </c:pt>
                <c:pt idx="3">
                  <c:v>0.19800000000000006</c:v>
                </c:pt>
                <c:pt idx="4">
                  <c:v>0.54600000000000004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52347937277071133"/>
          <c:y val="0.1196746038246958"/>
          <c:w val="0.46797361868228016"/>
          <c:h val="0.84599199582333262"/>
        </c:manualLayout>
      </c:layout>
      <c:txPr>
        <a:bodyPr/>
        <a:lstStyle/>
        <a:p>
          <a:pPr>
            <a:defRPr sz="1600">
              <a:latin typeface="Arial Narrow" pitchFamily="34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3388" cy="496888"/>
          </a:xfrm>
          <a:prstGeom prst="rect">
            <a:avLst/>
          </a:prstGeom>
        </p:spPr>
        <p:txBody>
          <a:bodyPr vert="horz" lIns="91379" tIns="45689" rIns="91379" bIns="45689" rtlCol="0"/>
          <a:lstStyle>
            <a:lvl1pPr algn="l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wrap="square" lIns="91379" tIns="45689" rIns="91379" bIns="45689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E8FCECA-BA66-470C-84B2-033A92808A52}" type="datetimeFigureOut">
              <a:rPr lang="ru-RU"/>
              <a:pPr>
                <a:defRPr/>
              </a:pPr>
              <a:t>22.03.2017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8800"/>
            <a:ext cx="2973388" cy="496888"/>
          </a:xfrm>
          <a:prstGeom prst="rect">
            <a:avLst/>
          </a:prstGeom>
        </p:spPr>
        <p:txBody>
          <a:bodyPr vert="horz" lIns="91379" tIns="45689" rIns="91379" bIns="45689" rtlCol="0" anchor="b"/>
          <a:lstStyle>
            <a:lvl1pPr algn="l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8800"/>
            <a:ext cx="2971800" cy="496888"/>
          </a:xfrm>
          <a:prstGeom prst="rect">
            <a:avLst/>
          </a:prstGeom>
        </p:spPr>
        <p:txBody>
          <a:bodyPr vert="horz" wrap="square" lIns="91379" tIns="45689" rIns="91379" bIns="4568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31CEC92-0EC4-4BB2-9922-1CFA62B1A79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7728668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3388" cy="496888"/>
          </a:xfrm>
          <a:prstGeom prst="rect">
            <a:avLst/>
          </a:prstGeom>
        </p:spPr>
        <p:txBody>
          <a:bodyPr vert="horz" lIns="91379" tIns="45689" rIns="91379" bIns="4568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wrap="square" lIns="91379" tIns="45689" rIns="91379" bIns="45689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572E990-B35D-4311-A1F6-91F72C61EE70}" type="datetimeFigureOut">
              <a:rPr lang="ru-RU"/>
              <a:pPr>
                <a:defRPr/>
              </a:pPr>
              <a:t>22.03.2017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35013" y="746125"/>
            <a:ext cx="5387975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79" tIns="45689" rIns="91379" bIns="45689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7388" y="4724400"/>
            <a:ext cx="5486400" cy="4476750"/>
          </a:xfrm>
          <a:prstGeom prst="rect">
            <a:avLst/>
          </a:prstGeom>
        </p:spPr>
        <p:txBody>
          <a:bodyPr vert="horz" wrap="square" lIns="91379" tIns="45689" rIns="91379" bIns="456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800"/>
            <a:ext cx="2973388" cy="496888"/>
          </a:xfrm>
          <a:prstGeom prst="rect">
            <a:avLst/>
          </a:prstGeom>
        </p:spPr>
        <p:txBody>
          <a:bodyPr vert="horz" lIns="91379" tIns="45689" rIns="91379" bIns="4568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800"/>
            <a:ext cx="2971800" cy="496888"/>
          </a:xfrm>
          <a:prstGeom prst="rect">
            <a:avLst/>
          </a:prstGeom>
        </p:spPr>
        <p:txBody>
          <a:bodyPr vert="horz" wrap="square" lIns="91379" tIns="45689" rIns="91379" bIns="4568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536ACCF-1EE6-4818-9253-A0D7021C0B6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973038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Arial" charset="0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Arial" charset="0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Arial" charset="0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Arial" charset="0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Arial" charset="0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35013" y="746125"/>
            <a:ext cx="5387975" cy="3730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536ACCF-1EE6-4818-9253-A0D7021C0B6E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35013" y="746125"/>
            <a:ext cx="5387975" cy="3730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536ACCF-1EE6-4818-9253-A0D7021C0B6E}" type="slidenum">
              <a:rPr lang="ru-RU" smtClean="0"/>
              <a:pPr>
                <a:defRPr/>
              </a:pPr>
              <a:t>3</a:t>
            </a:fld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35013" y="746125"/>
            <a:ext cx="5387975" cy="3730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536ACCF-1EE6-4818-9253-A0D7021C0B6E}" type="slidenum">
              <a:rPr lang="ru-RU" smtClean="0"/>
              <a:pPr>
                <a:defRPr/>
              </a:pPr>
              <a:t>4</a:t>
            </a:fld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35013" y="746125"/>
            <a:ext cx="5387975" cy="3730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536ACCF-1EE6-4818-9253-A0D7021C0B6E}" type="slidenum">
              <a:rPr lang="ru-RU" smtClean="0"/>
              <a:pPr>
                <a:defRPr/>
              </a:pPr>
              <a:t>5</a:t>
            </a:fld>
            <a:endParaRPr lang="ru-R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35013" y="746125"/>
            <a:ext cx="5387975" cy="3730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536ACCF-1EE6-4818-9253-A0D7021C0B6E}" type="slidenum">
              <a:rPr lang="ru-RU" smtClean="0"/>
              <a:pPr>
                <a:defRPr/>
              </a:pPr>
              <a:t>6</a:t>
            </a:fld>
            <a:endParaRPr lang="ru-RU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35013" y="746125"/>
            <a:ext cx="5387975" cy="3730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536ACCF-1EE6-4818-9253-A0D7021C0B6E}" type="slidenum">
              <a:rPr lang="ru-RU" smtClean="0"/>
              <a:pPr>
                <a:defRPr/>
              </a:pPr>
              <a:t>7</a:t>
            </a:fld>
            <a:endParaRPr lang="ru-R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35013" y="746125"/>
            <a:ext cx="5387975" cy="3730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536ACCF-1EE6-4818-9253-A0D7021C0B6E}" type="slidenum">
              <a:rPr lang="ru-RU" smtClean="0"/>
              <a:pPr>
                <a:defRPr/>
              </a:pPr>
              <a:t>8</a:t>
            </a:fld>
            <a:endParaRPr lang="ru-RU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35013" y="746125"/>
            <a:ext cx="5387975" cy="3730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536ACCF-1EE6-4818-9253-A0D7021C0B6E}" type="slidenum">
              <a:rPr lang="ru-RU" smtClean="0"/>
              <a:pPr>
                <a:defRPr/>
              </a:pPr>
              <a:t>9</a:t>
            </a:fld>
            <a:endParaRPr lang="ru-R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35013" y="746125"/>
            <a:ext cx="5387975" cy="3730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536ACCF-1EE6-4818-9253-A0D7021C0B6E}" type="slidenum">
              <a:rPr lang="ru-RU" smtClean="0"/>
              <a:pPr>
                <a:defRPr/>
              </a:pPr>
              <a:t>10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30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F13ECC-91B8-4B6A-BAA4-1F18A13F79C1}" type="datetime1">
              <a:rPr lang="ru-RU" smtClean="0"/>
              <a:pPr>
                <a:defRPr/>
              </a:pPr>
              <a:t>22.03.2017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76F133-F9A0-42E0-A5AF-F86D6667DF1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7" name="Rectangle 8"/>
          <p:cNvSpPr/>
          <p:nvPr userDrawn="1"/>
        </p:nvSpPr>
        <p:spPr>
          <a:xfrm>
            <a:off x="9752014" y="4846638"/>
            <a:ext cx="153987" cy="201136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Rectangle 9"/>
          <p:cNvSpPr/>
          <p:nvPr userDrawn="1"/>
        </p:nvSpPr>
        <p:spPr>
          <a:xfrm>
            <a:off x="9752014" y="0"/>
            <a:ext cx="153987" cy="48466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9" name="Picture 2" descr="C:\Users\Juliana\Desktop\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5315" y="1484313"/>
            <a:ext cx="1951037" cy="266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7910678-187B-4FFA-8F0C-E510CEA71A75}" type="datetime1">
              <a:rPr lang="ru-RU" smtClean="0"/>
              <a:pPr>
                <a:defRPr/>
              </a:pPr>
              <a:t>22.03.2017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08BB1A-179D-47B3-A9D7-89391F3E0992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pic>
        <p:nvPicPr>
          <p:cNvPr id="7" name="Picture 2" descr="C:\Users\Juliana\Desktop\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840" y="188913"/>
            <a:ext cx="528637" cy="72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5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9B6D6F-92B3-4DD4-A8E0-302D1BC7896B}" type="datetime1">
              <a:rPr lang="ru-RU" smtClean="0"/>
              <a:pPr>
                <a:defRPr/>
              </a:pPr>
              <a:t>22.03.2017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C418EA-811D-4215-AF87-70C2C4B3F81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4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4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05B2B5-7E32-4563-87C9-683E9E973BAD}" type="datetime1">
              <a:rPr lang="ru-RU" smtClean="0"/>
              <a:pPr>
                <a:defRPr/>
              </a:pPr>
              <a:t>22.03.2017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5D8828-03D1-47B6-A88E-396351E6C2F4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pic>
        <p:nvPicPr>
          <p:cNvPr id="8" name="Picture 2" descr="C:\Users\Juliana\Desktop\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838" y="188913"/>
            <a:ext cx="530225" cy="72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3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3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BFC4C9-48E4-47BD-96DD-EE650AD11304}" type="datetime1">
              <a:rPr lang="ru-RU" smtClean="0"/>
              <a:pPr>
                <a:defRPr/>
              </a:pPr>
              <a:t>22.03.2017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A67493-4A3F-407D-AB07-F772608D5313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pic>
        <p:nvPicPr>
          <p:cNvPr id="10" name="Picture 2" descr="C:\Users\Juliana\Desktop\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838" y="188913"/>
            <a:ext cx="530225" cy="72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95299C-0B02-439F-AF72-CA79DFC5E9B6}" type="datetime1">
              <a:rPr lang="ru-RU" smtClean="0"/>
              <a:pPr>
                <a:defRPr/>
              </a:pPr>
              <a:t>22.03.2017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DFA2A7-B098-471A-8750-2687375B0752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pic>
        <p:nvPicPr>
          <p:cNvPr id="6" name="Picture 2" descr="C:\Users\Juliana\Desktop\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838" y="188913"/>
            <a:ext cx="530225" cy="72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F3CD10-AB68-49FA-B62E-871A18ED4478}" type="datetime1">
              <a:rPr lang="ru-RU" smtClean="0"/>
              <a:pPr>
                <a:defRPr/>
              </a:pPr>
              <a:t>22.03.2017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770A78-DC2F-443B-BD1A-C4C6AA856B4D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pic>
        <p:nvPicPr>
          <p:cNvPr id="5" name="Picture 2" descr="C:\Users\Juliana\Desktop\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838" y="188913"/>
            <a:ext cx="530225" cy="72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ED0858-537D-4890-8846-904143504DEE}" type="datetime1">
              <a:rPr lang="ru-RU" smtClean="0"/>
              <a:pPr>
                <a:defRPr/>
              </a:pPr>
              <a:t>22.03.2017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AE0706-97E3-43D0-B1AD-00F77F695E1C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pic>
        <p:nvPicPr>
          <p:cNvPr id="8" name="Picture 2" descr="C:\Users\Juliana\Desktop\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838" y="188913"/>
            <a:ext cx="530225" cy="72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C7138D-26C9-4A7F-8BAB-2B10063AE69E}" type="datetime1">
              <a:rPr lang="ru-RU" smtClean="0"/>
              <a:pPr>
                <a:defRPr/>
              </a:pPr>
              <a:t>22.03.2017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C0570A-DAF1-450B-8448-6C5A8EBBDEE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pic>
        <p:nvPicPr>
          <p:cNvPr id="8" name="Picture 2" descr="C:\Users\Juliana\Desktop\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99501" y="5013329"/>
            <a:ext cx="527050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16E1F3-8755-41D0-9412-4A92F6D9232E}" type="datetime1">
              <a:rPr lang="ru-RU" smtClean="0"/>
              <a:pPr>
                <a:defRPr/>
              </a:pPr>
              <a:t>22.03.2017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BA4A03-A9F5-4368-AA89-57E2D68353B4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E1FA8D-9130-47D4-9B81-42090F304E6F}" type="datetime1">
              <a:rPr lang="ru-RU" smtClean="0"/>
              <a:pPr>
                <a:defRPr/>
              </a:pPr>
              <a:t>22.03.2017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430708-8FF7-42BC-9800-43AECEF344C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Титул / Раздел">
    <p:bg>
      <p:bgPr>
        <a:blipFill dpi="0" rotWithShape="1">
          <a:blip r:embed="rId2">
            <a:alphaModFix amt="34000"/>
            <a:duotone>
              <a:schemeClr val="bg2">
                <a:tint val="96000"/>
                <a:satMod val="130000"/>
                <a:lumMod val="50000"/>
              </a:schemeClr>
              <a:schemeClr val="bg2">
                <a:tint val="96000"/>
                <a:satMod val="114000"/>
                <a:lumMod val="114000"/>
              </a:schemeClr>
            </a:duotone>
            <a:lum/>
          </a:blip>
          <a:srcRect/>
          <a:stretch>
            <a:fillRect l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 userDrawn="1"/>
        </p:nvCxnSpPr>
        <p:spPr>
          <a:xfrm>
            <a:off x="952472" y="2641594"/>
            <a:ext cx="7929618" cy="1588"/>
          </a:xfrm>
          <a:prstGeom prst="line">
            <a:avLst/>
          </a:prstGeom>
          <a:ln w="25400">
            <a:solidFill>
              <a:srgbClr val="CAA0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4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E1E79F4-13DF-4DD0-9A72-ACE9A4928115}" type="datetime1">
              <a:rPr lang="ru-RU" smtClean="0"/>
              <a:pPr>
                <a:defRPr/>
              </a:pPr>
              <a:t>22.03.2017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131C2D5-E883-4957-8F82-89FB0A337868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78" r:id="rId1"/>
    <p:sldLayoutId id="2147485279" r:id="rId2"/>
    <p:sldLayoutId id="2147485280" r:id="rId3"/>
    <p:sldLayoutId id="2147485281" r:id="rId4"/>
    <p:sldLayoutId id="2147485282" r:id="rId5"/>
    <p:sldLayoutId id="2147485283" r:id="rId6"/>
    <p:sldLayoutId id="2147485284" r:id="rId7"/>
    <p:sldLayoutId id="2147485285" r:id="rId8"/>
    <p:sldLayoutId id="2147485286" r:id="rId9"/>
    <p:sldLayoutId id="2147485287" r:id="rId10"/>
    <p:sldLayoutId id="2147485288" r:id="rId11"/>
    <p:sldLayoutId id="2147485289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2"/>
          <p:cNvSpPr txBox="1">
            <a:spLocks/>
          </p:cNvSpPr>
          <p:nvPr/>
        </p:nvSpPr>
        <p:spPr bwMode="auto">
          <a:xfrm>
            <a:off x="809596" y="1214422"/>
            <a:ext cx="8358246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ru-RU" sz="2400" b="1" dirty="0" smtClean="0">
                <a:latin typeface="Myriad Pro" pitchFamily="34" charset="0"/>
                <a:cs typeface="Arial" pitchFamily="34" charset="0"/>
              </a:rPr>
              <a:t>Доступность профессиональных образовательных организаций Кемеровской области для обучения инвалидов и лиц с ограниченными возможностями здоровья</a:t>
            </a:r>
          </a:p>
          <a:p>
            <a:pPr marL="82550" marR="0" lvl="0" indent="-4603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tabLst/>
              <a:defRPr/>
            </a:pPr>
            <a:r>
              <a:rPr kumimoji="0" lang="ru-RU" sz="1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mbria" pitchFamily="18" charset="0"/>
                <a:ea typeface="+mn-ea"/>
                <a:cs typeface="+mn-cs"/>
              </a:rPr>
              <a:t>	</a:t>
            </a: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mbria" pitchFamily="18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3976" y="2928934"/>
            <a:ext cx="685804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spc="-70" dirty="0" smtClean="0">
                <a:latin typeface="Myriad Pro" pitchFamily="34" charset="0"/>
              </a:rPr>
              <a:t>ГБУ ДПО «Кузбасский региональный институт развития профессионального образования»</a:t>
            </a:r>
          </a:p>
          <a:p>
            <a:pPr algn="ctr"/>
            <a:endParaRPr lang="ru-RU" sz="2400" spc="-70" dirty="0" smtClean="0">
              <a:solidFill>
                <a:schemeClr val="tx1"/>
              </a:solidFill>
              <a:latin typeface="Myriad Pro" pitchFamily="34" charset="0"/>
            </a:endParaRPr>
          </a:p>
          <a:p>
            <a:pPr algn="ctr"/>
            <a:endParaRPr lang="ru-RU" sz="2400" spc="-70" dirty="0" smtClean="0">
              <a:latin typeface="Myriad Pro" pitchFamily="34" charset="0"/>
            </a:endParaRPr>
          </a:p>
          <a:p>
            <a:pPr algn="ctr"/>
            <a:endParaRPr lang="ru-RU" sz="2400" spc="-70" dirty="0" smtClean="0">
              <a:solidFill>
                <a:schemeClr val="tx1"/>
              </a:solidFill>
              <a:latin typeface="Myriad Pro" pitchFamily="34" charset="0"/>
            </a:endParaRPr>
          </a:p>
          <a:p>
            <a:pPr algn="r"/>
            <a:r>
              <a:rPr lang="ru-RU" sz="1600" spc="-70" dirty="0" smtClean="0">
                <a:latin typeface="Myriad Pro" pitchFamily="34" charset="0"/>
              </a:rPr>
              <a:t>Максимова Наталья Алексеевна, </a:t>
            </a:r>
          </a:p>
          <a:p>
            <a:pPr algn="r"/>
            <a:r>
              <a:rPr lang="ru-RU" sz="1600" spc="-70" dirty="0" smtClean="0">
                <a:latin typeface="Myriad Pro" pitchFamily="34" charset="0"/>
              </a:rPr>
              <a:t>методист научно-аналитического центра </a:t>
            </a:r>
          </a:p>
          <a:p>
            <a:pPr algn="ctr"/>
            <a:endParaRPr lang="ru-RU" sz="2400" spc="-70" dirty="0">
              <a:solidFill>
                <a:schemeClr val="tx1"/>
              </a:solidFill>
              <a:latin typeface="Myriad Pro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1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71462"/>
            <a:ext cx="9906000" cy="1087200"/>
          </a:xfrm>
          <a:prstGeom prst="rect">
            <a:avLst/>
          </a:prstGeom>
          <a:gradFill flip="none" rotWithShape="1">
            <a:gsLst>
              <a:gs pos="75000">
                <a:schemeClr val="bg1">
                  <a:lumMod val="85000"/>
                  <a:lumOff val="15000"/>
                </a:schemeClr>
              </a:gs>
              <a:gs pos="8000">
                <a:srgbClr val="00B0F0">
                  <a:lumMod val="100000"/>
                  <a:alpha val="61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595678" y="0"/>
            <a:ext cx="59293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1600" b="1" dirty="0" smtClean="0">
                <a:latin typeface="Myriad Pro" pitchFamily="34" charset="0"/>
                <a:cs typeface="Arial" pitchFamily="34" charset="0"/>
              </a:rPr>
              <a:t>Доступность профессиональных образовательных организаций Кемеровской области для обучения инвалидов и лиц с ограниченными возможностями здоровья</a:t>
            </a:r>
            <a:endParaRPr lang="ru-RU" sz="1600" b="1" dirty="0">
              <a:latin typeface="Myriad Pro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52472" y="2000240"/>
            <a:ext cx="8072496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 Narrow" pitchFamily="34" charset="0"/>
              </a:rPr>
              <a:t>Методические рекомендации по расчету показателей независимой оценки качества образовательной деятельности организаций, осуществляющих образовательную деятельность </a:t>
            </a:r>
          </a:p>
          <a:p>
            <a:pPr algn="ctr"/>
            <a:endParaRPr lang="ru-RU" sz="2400" dirty="0" smtClean="0">
              <a:latin typeface="Arial Narrow" pitchFamily="34" charset="0"/>
            </a:endParaRPr>
          </a:p>
          <a:p>
            <a:pPr algn="ctr"/>
            <a:r>
              <a:rPr lang="ru-RU" sz="2000" dirty="0" smtClean="0">
                <a:latin typeface="Arial Narrow" pitchFamily="34" charset="0"/>
              </a:rPr>
              <a:t>утв. Министерством образования и науки РФ 15 сентября 2016 г. № АП-87/02вн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 smtClean="0">
              <a:latin typeface="Arial Narrow" pitchFamily="34" charset="0"/>
              <a:cs typeface="Lucida Sans Unicode" pitchFamily="34" charset="0"/>
            </a:endParaRPr>
          </a:p>
          <a:p>
            <a:endParaRPr lang="ru-RU" sz="2400" dirty="0">
              <a:latin typeface="Arial Narrow" pitchFamily="34" charset="0"/>
            </a:endParaRPr>
          </a:p>
        </p:txBody>
      </p:sp>
      <p:pic>
        <p:nvPicPr>
          <p:cNvPr id="12" name="Picture 2" descr="\\Pdc\public\Файлы сотрудников\Максимова Н.А\от Зейц ЕВ\Лого КРИРПО_15 лет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6654" y="0"/>
            <a:ext cx="2309794" cy="9286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0693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1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71462"/>
            <a:ext cx="9906000" cy="1087200"/>
          </a:xfrm>
          <a:prstGeom prst="rect">
            <a:avLst/>
          </a:prstGeom>
          <a:gradFill flip="none" rotWithShape="1">
            <a:gsLst>
              <a:gs pos="75000">
                <a:schemeClr val="bg1">
                  <a:lumMod val="85000"/>
                  <a:lumOff val="15000"/>
                </a:schemeClr>
              </a:gs>
              <a:gs pos="8000">
                <a:srgbClr val="00B0F0">
                  <a:lumMod val="100000"/>
                  <a:alpha val="61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595678" y="0"/>
            <a:ext cx="59293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1600" b="1" dirty="0" smtClean="0">
                <a:latin typeface="Myriad Pro" pitchFamily="34" charset="0"/>
                <a:cs typeface="Arial" pitchFamily="34" charset="0"/>
              </a:rPr>
              <a:t>Доступность профессиональных образовательных организаций Кемеровской области для обучения инвалидов и лиц с ограниченными возможностями здоровья</a:t>
            </a:r>
            <a:endParaRPr lang="ru-RU" sz="1600" b="1" dirty="0">
              <a:latin typeface="Myriad Pro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52472" y="1357298"/>
            <a:ext cx="785818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Arial Narrow" pitchFamily="34" charset="0"/>
              </a:rPr>
              <a:t>Независимая оценка качества образовательной деятельности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Arial Narrow" pitchFamily="34" charset="0"/>
              </a:rPr>
              <a:t>учет мнений участников образовательного процесса (обучающиеся и их родители), 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Arial Narrow" pitchFamily="34" charset="0"/>
              </a:rPr>
              <a:t>экспертная оценка деятельности ПОО специалистами организации-оператора</a:t>
            </a:r>
          </a:p>
          <a:p>
            <a:r>
              <a:rPr lang="ru-RU" sz="2400" b="1" dirty="0" smtClean="0">
                <a:latin typeface="Arial Narrow" pitchFamily="34" charset="0"/>
                <a:cs typeface="Lucida Sans Unicode" pitchFamily="34" charset="0"/>
              </a:rPr>
              <a:t>Респонденты социологического опроса </a:t>
            </a:r>
            <a:r>
              <a:rPr lang="ru-RU" sz="2400" dirty="0" smtClean="0">
                <a:latin typeface="Arial Narrow" pitchFamily="34" charset="0"/>
                <a:cs typeface="Lucida Sans Unicode" pitchFamily="34" charset="0"/>
              </a:rPr>
              <a:t>– 8022 человека</a:t>
            </a:r>
          </a:p>
          <a:p>
            <a:endParaRPr lang="ru-RU" sz="2400" dirty="0" smtClean="0">
              <a:latin typeface="Arial Narrow" pitchFamily="34" charset="0"/>
              <a:cs typeface="Lucida Sans Unicode" pitchFamily="34" charset="0"/>
            </a:endParaRPr>
          </a:p>
          <a:p>
            <a:endParaRPr lang="ru-RU" sz="2400" dirty="0">
              <a:latin typeface="Arial Narrow" pitchFamily="34" charset="0"/>
            </a:endParaRPr>
          </a:p>
        </p:txBody>
      </p:sp>
      <p:pic>
        <p:nvPicPr>
          <p:cNvPr id="12" name="Picture 2" descr="\\Pdc\public\Файлы сотрудников\Максимова Н.А\от Зейц ЕВ\Лого КРИРПО_15 лет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6654" y="0"/>
            <a:ext cx="2309794" cy="9286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0693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1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71462"/>
            <a:ext cx="9906000" cy="1087200"/>
          </a:xfrm>
          <a:prstGeom prst="rect">
            <a:avLst/>
          </a:prstGeom>
          <a:gradFill flip="none" rotWithShape="1">
            <a:gsLst>
              <a:gs pos="75000">
                <a:schemeClr val="bg1">
                  <a:lumMod val="85000"/>
                  <a:lumOff val="15000"/>
                </a:schemeClr>
              </a:gs>
              <a:gs pos="26000">
                <a:srgbClr val="00B0F0">
                  <a:alpha val="38000"/>
                  <a:lumMod val="100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2738422" y="1214422"/>
            <a:ext cx="664373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latin typeface="Arial Narrow" pitchFamily="34" charset="0"/>
              </a:rPr>
              <a:t>участники образовательного процесса оценивают условия </a:t>
            </a:r>
          </a:p>
          <a:p>
            <a:r>
              <a:rPr lang="ru-RU" sz="2200" dirty="0" smtClean="0">
                <a:latin typeface="Arial Narrow" pitchFamily="34" charset="0"/>
              </a:rPr>
              <a:t>организации обучения и воспитания обучающихся с ОВЗ и инвалидов</a:t>
            </a:r>
            <a:endParaRPr lang="ru-RU" sz="2200" dirty="0">
              <a:latin typeface="Arial Narrow" pitchFamily="34" charset="0"/>
            </a:endParaRPr>
          </a:p>
        </p:txBody>
      </p:sp>
      <p:pic>
        <p:nvPicPr>
          <p:cNvPr id="1026" name="Picture 2" descr="\\Pdc\public\Файлы сотрудников\Максимова Н.А\от Зейц ЕВ\Лого КРИРПО_15 лет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6654" y="0"/>
            <a:ext cx="2309794" cy="92867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166918" y="2357406"/>
            <a:ext cx="6643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b="1" dirty="0">
              <a:latin typeface="Arial Narrow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38554" y="0"/>
            <a:ext cx="5953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1600" b="1" dirty="0" smtClean="0">
                <a:latin typeface="Myriad Pro" pitchFamily="34" charset="0"/>
                <a:cs typeface="Arial" pitchFamily="34" charset="0"/>
              </a:rPr>
              <a:t>Доступность профессиональных образовательных организаций Кемеровской области для обучения инвалидов и лиц с ограниченными возможностями здоровья</a:t>
            </a:r>
            <a:endParaRPr lang="ru-RU" sz="1600" b="1" dirty="0">
              <a:latin typeface="Myriad Pro" pitchFamily="34" charset="0"/>
              <a:cs typeface="Arial" pitchFamily="34" charset="0"/>
            </a:endParaRPr>
          </a:p>
        </p:txBody>
      </p:sp>
      <p:graphicFrame>
        <p:nvGraphicFramePr>
          <p:cNvPr id="11" name="Содержимое 10"/>
          <p:cNvGraphicFramePr>
            <a:graphicFrameLocks noGrp="1"/>
          </p:cNvGraphicFramePr>
          <p:nvPr>
            <p:ph idx="1"/>
          </p:nvPr>
        </p:nvGraphicFramePr>
        <p:xfrm>
          <a:off x="238092" y="2500306"/>
          <a:ext cx="9453594" cy="36972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81034" y="1500174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 Narrow" pitchFamily="34" charset="0"/>
              </a:rPr>
              <a:t>7,31</a:t>
            </a:r>
            <a:r>
              <a:rPr lang="ru-RU" sz="2400" b="1" dirty="0" smtClean="0">
                <a:latin typeface="Arial Narrow" pitchFamily="34" charset="0"/>
              </a:rPr>
              <a:t> балла</a:t>
            </a:r>
            <a:endParaRPr lang="ru-RU" sz="22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0693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1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71462"/>
            <a:ext cx="9906000" cy="1087200"/>
          </a:xfrm>
          <a:prstGeom prst="rect">
            <a:avLst/>
          </a:prstGeom>
          <a:gradFill flip="none" rotWithShape="1">
            <a:gsLst>
              <a:gs pos="75000">
                <a:schemeClr val="bg1">
                  <a:lumMod val="85000"/>
                  <a:lumOff val="15000"/>
                </a:schemeClr>
              </a:gs>
              <a:gs pos="26000">
                <a:srgbClr val="00B0F0">
                  <a:alpha val="38000"/>
                  <a:lumMod val="100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95282" y="1071546"/>
            <a:ext cx="85725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 Narrow" pitchFamily="34" charset="0"/>
              </a:rPr>
              <a:t>Результаты экспертной оценки условий для обучения и воспитания лиц с ОВЗ и инвалидов в ПОО Кемеровской области в 2016 г.</a:t>
            </a:r>
          </a:p>
          <a:p>
            <a:endParaRPr lang="ru-RU" sz="2400" dirty="0"/>
          </a:p>
        </p:txBody>
      </p:sp>
      <p:pic>
        <p:nvPicPr>
          <p:cNvPr id="1026" name="Picture 2" descr="\\Pdc\public\Файлы сотрудников\Максимова Н.А\от Зейц ЕВ\Лого КРИРПО_15 лет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6654" y="0"/>
            <a:ext cx="2309794" cy="92867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166918" y="2357406"/>
            <a:ext cx="6643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b="1" dirty="0">
              <a:latin typeface="Arial Narrow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38554" y="0"/>
            <a:ext cx="5953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1600" b="1" dirty="0" smtClean="0">
                <a:latin typeface="Myriad Pro" pitchFamily="34" charset="0"/>
                <a:cs typeface="Arial" pitchFamily="34" charset="0"/>
              </a:rPr>
              <a:t>Доступность профессиональных образовательных организаций Кемеровской области для обучения инвалидов и лиц с ограниченными возможностями здоровья</a:t>
            </a:r>
            <a:endParaRPr lang="ru-RU" sz="1600" b="1" dirty="0">
              <a:latin typeface="Myriad Pro" pitchFamily="34" charset="0"/>
              <a:cs typeface="Arial" pitchFamily="34" charset="0"/>
            </a:endParaRPr>
          </a:p>
        </p:txBody>
      </p:sp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</p:nvPr>
        </p:nvGraphicFramePr>
        <p:xfrm>
          <a:off x="238092" y="1794761"/>
          <a:ext cx="9501255" cy="49203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7701"/>
                <a:gridCol w="7347667"/>
                <a:gridCol w="1645887"/>
              </a:tblGrid>
              <a:tr h="5467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№ </a:t>
                      </a:r>
                      <a:r>
                        <a:rPr lang="ru-RU" sz="1600" dirty="0" err="1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п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/</a:t>
                      </a:r>
                      <a:r>
                        <a:rPr lang="ru-RU" sz="1600" dirty="0" err="1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п</a:t>
                      </a:r>
                      <a:endParaRPr lang="ru-RU" sz="160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Позиция оценки</a:t>
                      </a:r>
                      <a:endParaRPr lang="ru-RU" sz="160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Оценка, баллов</a:t>
                      </a:r>
                      <a:endParaRPr lang="ru-RU" sz="1600" dirty="0">
                        <a:latin typeface="Arial Narrow" pitchFamily="34" charset="0"/>
                        <a:ea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(мах=10)</a:t>
                      </a:r>
                      <a:endParaRPr lang="ru-RU" sz="160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25140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1</a:t>
                      </a:r>
                      <a:endParaRPr lang="ru-RU" sz="1600" b="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Н</a:t>
                      </a:r>
                      <a:r>
                        <a:rPr lang="ru-RU" sz="1600" b="0" dirty="0">
                          <a:latin typeface="Arial Narrow" pitchFamily="34" charset="0"/>
                          <a:ea typeface="Times New Roman"/>
                        </a:rPr>
                        <a:t>аличие обучающихся с ОВЗ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8,3</a:t>
                      </a:r>
                      <a:endParaRPr lang="ru-RU" sz="1600" b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7690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2</a:t>
                      </a:r>
                      <a:endParaRPr lang="ru-RU" sz="1600" b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latin typeface="Arial Narrow" pitchFamily="34" charset="0"/>
                          <a:ea typeface="Times New Roman"/>
                        </a:rPr>
                        <a:t>Использование специальных учебников, учебных пособий и дидактических материалов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2,4</a:t>
                      </a:r>
                      <a:endParaRPr lang="ru-RU" sz="1600" b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85957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3</a:t>
                      </a:r>
                      <a:endParaRPr lang="ru-RU" sz="1600" b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 </a:t>
                      </a:r>
                      <a:r>
                        <a:rPr lang="ru-RU" sz="1600" b="0" dirty="0">
                          <a:latin typeface="Arial Narrow" pitchFamily="34" charset="0"/>
                          <a:ea typeface="Times New Roman"/>
                        </a:rPr>
                        <a:t>Использование специальных технических средство обучения коллективного и индивидуального пользования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2,1</a:t>
                      </a:r>
                      <a:endParaRPr lang="ru-RU" sz="1600" b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6773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4</a:t>
                      </a:r>
                      <a:endParaRPr lang="ru-RU" sz="1600" b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latin typeface="Arial Narrow" pitchFamily="34" charset="0"/>
                          <a:ea typeface="Times New Roman"/>
                        </a:rPr>
                        <a:t>Предоставление обучающимся с ограниченными возможностями здоровья специальных технических средств обучения индивидуального пользования в постоянное пользование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0,9</a:t>
                      </a:r>
                      <a:endParaRPr lang="ru-RU" sz="1600" b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6773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5</a:t>
                      </a:r>
                      <a:endParaRPr lang="ru-RU" sz="1600" b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П</a:t>
                      </a:r>
                      <a:r>
                        <a:rPr lang="ru-RU" sz="1600" b="0" dirty="0">
                          <a:latin typeface="Arial Narrow" pitchFamily="34" charset="0"/>
                          <a:ea typeface="Times New Roman"/>
                        </a:rPr>
                        <a:t>редоставление услуг ассистента (помощника), оказывающего обучающимся необходимую техническую помощь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2,6</a:t>
                      </a:r>
                      <a:endParaRPr lang="ru-RU" sz="1600" b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85028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6</a:t>
                      </a:r>
                      <a:endParaRPr lang="ru-RU" sz="1600" b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latin typeface="Arial Narrow" pitchFamily="34" charset="0"/>
                          <a:ea typeface="Times New Roman"/>
                        </a:rPr>
                        <a:t>Проведение групповых и индивидуальных коррекционных занятий (наличие приема в специальные (коррекционные) группы по различным образовательным программам, мероприятия, обеспечивающие вовлечение детей с ОВЗ и инвалидов в общественную жизнь образовательной организации (экскурсии, классные часы, концерты и т.п.)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5,0</a:t>
                      </a:r>
                      <a:endParaRPr lang="ru-RU" sz="1600" b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94225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7</a:t>
                      </a:r>
                      <a:endParaRPr lang="ru-RU" sz="1600" b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latin typeface="Arial Narrow" pitchFamily="34" charset="0"/>
                          <a:ea typeface="Times New Roman"/>
                        </a:rPr>
                        <a:t>Обеспечение доступа в здания организаций, осуществляющих образовательную деятельность, для обучающихся с ОВЗ(свободный доступ к местам занятий, наличие пандусов, поручней, расширенных дверных проемов и т.п.)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5,7</a:t>
                      </a:r>
                      <a:endParaRPr lang="ru-RU" sz="1600" b="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6773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8</a:t>
                      </a:r>
                      <a:endParaRPr lang="ru-RU" sz="1600" b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 О</a:t>
                      </a:r>
                      <a:r>
                        <a:rPr lang="ru-RU" sz="1600" b="0" dirty="0">
                          <a:latin typeface="Arial Narrow" pitchFamily="34" charset="0"/>
                          <a:ea typeface="Times New Roman"/>
                        </a:rPr>
                        <a:t>казание психологической и другой консультативной помощи обучающимся с ограниченными возможностями здоровья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8,6</a:t>
                      </a:r>
                      <a:endParaRPr lang="ru-RU" sz="1600" b="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20693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71462"/>
            <a:ext cx="9906000" cy="1087200"/>
          </a:xfrm>
          <a:prstGeom prst="rect">
            <a:avLst/>
          </a:prstGeom>
          <a:gradFill flip="none" rotWithShape="1">
            <a:gsLst>
              <a:gs pos="75000">
                <a:schemeClr val="bg1">
                  <a:lumMod val="85000"/>
                  <a:lumOff val="15000"/>
                </a:schemeClr>
              </a:gs>
              <a:gs pos="8000">
                <a:srgbClr val="00B0F0">
                  <a:lumMod val="100000"/>
                  <a:alpha val="61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595678" y="0"/>
            <a:ext cx="59293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1600" b="1" dirty="0" smtClean="0">
                <a:latin typeface="Myriad Pro" pitchFamily="34" charset="0"/>
                <a:cs typeface="Arial" pitchFamily="34" charset="0"/>
              </a:rPr>
              <a:t>Доступность профессиональных образовательных организаций Кемеровской области для обучения инвалидов и лиц с ограниченными возможностями здоровья</a:t>
            </a:r>
            <a:endParaRPr lang="ru-RU" sz="1600" b="1" dirty="0">
              <a:latin typeface="Myriad Pro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23844" y="1214422"/>
            <a:ext cx="892975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Arial Narrow" pitchFamily="34" charset="0"/>
              </a:rPr>
              <a:t>Порядок организации и осуществления образовательной деятельности по образовательным программам среднего профессионального образования </a:t>
            </a:r>
          </a:p>
          <a:p>
            <a:pPr algn="ctr"/>
            <a:endParaRPr lang="ru-RU" sz="2400" b="1" dirty="0" smtClean="0">
              <a:latin typeface="Arial Narrow" pitchFamily="34" charset="0"/>
            </a:endParaRPr>
          </a:p>
          <a:p>
            <a:pPr algn="ctr"/>
            <a:r>
              <a:rPr lang="ru-RU" sz="2000" dirty="0" smtClean="0">
                <a:latin typeface="Arial Narrow" pitchFamily="34" charset="0"/>
              </a:rPr>
              <a:t>утв. приказом Министерства образования и науки РФ от 14 июня 2013 г. N 464 </a:t>
            </a:r>
          </a:p>
          <a:p>
            <a:pPr algn="ctr"/>
            <a:endParaRPr lang="ru-RU" sz="2400" dirty="0" smtClean="0">
              <a:latin typeface="Arial Narrow" pitchFamily="34" charset="0"/>
            </a:endParaRPr>
          </a:p>
          <a:p>
            <a:pPr algn="ctr"/>
            <a:endParaRPr lang="ru-RU" sz="2400" dirty="0" smtClean="0">
              <a:latin typeface="Arial Narrow" pitchFamily="34" charset="0"/>
            </a:endParaRPr>
          </a:p>
          <a:p>
            <a:pPr algn="ctr"/>
            <a:r>
              <a:rPr lang="ru-RU" sz="2400" b="1" dirty="0" smtClean="0">
                <a:latin typeface="Arial Narrow" pitchFamily="34" charset="0"/>
              </a:rPr>
              <a:t> Требования к организации образовательного процесса для обучения инвалидов и лиц с ограниченными возможностями здоровья в профессиональных образовательных организациях, в том числе оснащенности образовательного процесса </a:t>
            </a:r>
          </a:p>
          <a:p>
            <a:pPr algn="ctr"/>
            <a:endParaRPr lang="ru-RU" sz="2400" b="1" dirty="0" smtClean="0">
              <a:latin typeface="Arial Narrow" pitchFamily="34" charset="0"/>
            </a:endParaRPr>
          </a:p>
          <a:p>
            <a:pPr algn="ctr"/>
            <a:r>
              <a:rPr lang="ru-RU" sz="2000" dirty="0" smtClean="0">
                <a:latin typeface="Arial Narrow" pitchFamily="34" charset="0"/>
              </a:rPr>
              <a:t>утв. Министерством образования и науки РФ 26 декабря 2013 г. N 06-2412вн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 smtClean="0">
              <a:latin typeface="Arial Narrow" pitchFamily="34" charset="0"/>
              <a:cs typeface="Lucida Sans Unicode" pitchFamily="34" charset="0"/>
            </a:endParaRPr>
          </a:p>
          <a:p>
            <a:endParaRPr lang="ru-RU" sz="2400" dirty="0">
              <a:latin typeface="Arial Narrow" pitchFamily="34" charset="0"/>
            </a:endParaRPr>
          </a:p>
        </p:txBody>
      </p:sp>
      <p:pic>
        <p:nvPicPr>
          <p:cNvPr id="12" name="Picture 2" descr="\\Pdc\public\Файлы сотрудников\Максимова Н.А\от Зейц ЕВ\Лого КРИРПО_15 лет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654" y="0"/>
            <a:ext cx="2309794" cy="9286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0693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1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71462"/>
            <a:ext cx="9906000" cy="1087200"/>
          </a:xfrm>
          <a:prstGeom prst="rect">
            <a:avLst/>
          </a:prstGeom>
          <a:gradFill flip="none" rotWithShape="1">
            <a:gsLst>
              <a:gs pos="75000">
                <a:schemeClr val="bg1">
                  <a:lumMod val="85000"/>
                  <a:lumOff val="15000"/>
                </a:schemeClr>
              </a:gs>
              <a:gs pos="26000">
                <a:srgbClr val="00B0F0">
                  <a:alpha val="38000"/>
                  <a:lumMod val="100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95282" y="1071546"/>
            <a:ext cx="85725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Результаты рейтинговой оценки доступности ПОО для обучения и проживания лиц с ОВЗ и инвалидов в 2016 г.</a:t>
            </a:r>
          </a:p>
          <a:p>
            <a:endParaRPr lang="ru-RU" sz="2400" dirty="0"/>
          </a:p>
        </p:txBody>
      </p:sp>
      <p:pic>
        <p:nvPicPr>
          <p:cNvPr id="1026" name="Picture 2" descr="\\Pdc\public\Файлы сотрудников\Максимова Н.А\от Зейц ЕВ\Лого КРИРПО_15 лет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6654" y="0"/>
            <a:ext cx="2309794" cy="92867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166918" y="2357406"/>
            <a:ext cx="6643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b="1" dirty="0">
              <a:latin typeface="Arial Narrow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38554" y="0"/>
            <a:ext cx="5953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1600" b="1" dirty="0" smtClean="0">
                <a:latin typeface="Myriad Pro" pitchFamily="34" charset="0"/>
                <a:cs typeface="Arial" pitchFamily="34" charset="0"/>
              </a:rPr>
              <a:t>Доступность профессиональных образовательных организаций Кемеровской области для обучения инвалидов и лиц с ограниченными возможностями здоровья</a:t>
            </a:r>
            <a:endParaRPr lang="ru-RU" sz="1600" b="1" dirty="0">
              <a:latin typeface="Myriad Pro" pitchFamily="34" charset="0"/>
              <a:cs typeface="Arial" pitchFamily="34" charset="0"/>
            </a:endParaRPr>
          </a:p>
        </p:txBody>
      </p:sp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</p:nvPr>
        </p:nvGraphicFramePr>
        <p:xfrm>
          <a:off x="809597" y="1794761"/>
          <a:ext cx="8286808" cy="46346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807"/>
                <a:gridCol w="6408491"/>
                <a:gridCol w="1435510"/>
              </a:tblGrid>
              <a:tr h="814434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№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п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/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п</a:t>
                      </a:r>
                      <a:endParaRPr lang="ru-RU" sz="1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Блок / позиция оценки</a:t>
                      </a:r>
                      <a:endParaRPr lang="ru-RU" sz="1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Доля ПОО, создавших условия по блоку / позиции, %</a:t>
                      </a:r>
                      <a:endParaRPr lang="ru-RU" sz="1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814434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1</a:t>
                      </a:r>
                      <a:endParaRPr lang="ru-RU" sz="160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Обеспечение доступности прилегающей к ПОО территории, входных путей, путей перемещения внутри здания для различных нарушений функций организма человека:</a:t>
                      </a:r>
                      <a:endParaRPr lang="ru-RU" sz="160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38,4</a:t>
                      </a:r>
                      <a:endParaRPr lang="ru-RU" sz="160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01153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1.1</a:t>
                      </a:r>
                      <a:endParaRPr lang="ru-RU" sz="160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выделение мест для парковки автотранспортных средств инвалидов</a:t>
                      </a:r>
                      <a:endParaRPr lang="ru-RU" sz="160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46,6</a:t>
                      </a:r>
                      <a:endParaRPr lang="ru-RU" sz="160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76385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1.2</a:t>
                      </a:r>
                      <a:endParaRPr lang="ru-RU" sz="160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оборудование лестниц и пандусов поручнями</a:t>
                      </a:r>
                      <a:endParaRPr lang="ru-RU" sz="160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32,8</a:t>
                      </a:r>
                      <a:endParaRPr lang="ru-RU" sz="160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76385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1.3</a:t>
                      </a:r>
                      <a:endParaRPr lang="ru-RU" sz="160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контрастная окраска дверей и лестниц</a:t>
                      </a:r>
                      <a:endParaRPr lang="ru-RU" sz="160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24,1</a:t>
                      </a:r>
                      <a:endParaRPr lang="ru-RU" sz="160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051844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1.4</a:t>
                      </a:r>
                      <a:endParaRPr lang="ru-RU" sz="160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расширенные дверные проемы</a:t>
                      </a:r>
                      <a:endParaRPr lang="ru-RU" sz="160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Arial Narrow" pitchFamily="34" charset="0"/>
                          <a:ea typeface="Times New Roman"/>
                        </a:rPr>
                        <a:t>50,0</a:t>
                      </a:r>
                      <a:endParaRPr lang="ru-RU" sz="1600" dirty="0">
                        <a:latin typeface="Arial Narrow" pitchFamily="34" charset="0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20693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1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71462"/>
            <a:ext cx="9906000" cy="1087200"/>
          </a:xfrm>
          <a:prstGeom prst="rect">
            <a:avLst/>
          </a:prstGeom>
          <a:gradFill flip="none" rotWithShape="1">
            <a:gsLst>
              <a:gs pos="75000">
                <a:schemeClr val="bg1">
                  <a:lumMod val="85000"/>
                  <a:lumOff val="15000"/>
                </a:schemeClr>
              </a:gs>
              <a:gs pos="26000">
                <a:srgbClr val="00B0F0">
                  <a:alpha val="38000"/>
                  <a:lumMod val="100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95282" y="1071546"/>
            <a:ext cx="85725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Результаты рейтинговой оценки доступности ПОО для обучения и проживания лиц с ОВЗ и инвалидов в 2016 г.</a:t>
            </a:r>
          </a:p>
          <a:p>
            <a:endParaRPr lang="ru-RU" sz="2400" dirty="0"/>
          </a:p>
        </p:txBody>
      </p:sp>
      <p:pic>
        <p:nvPicPr>
          <p:cNvPr id="1026" name="Picture 2" descr="\\Pdc\public\Файлы сотрудников\Максимова Н.А\от Зейц ЕВ\Лого КРИРПО_15 лет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6654" y="0"/>
            <a:ext cx="2309794" cy="92867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166918" y="2357406"/>
            <a:ext cx="6643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b="1" dirty="0">
              <a:latin typeface="Arial Narrow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38554" y="0"/>
            <a:ext cx="5953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1600" b="1" dirty="0" smtClean="0">
                <a:latin typeface="Myriad Pro" pitchFamily="34" charset="0"/>
                <a:cs typeface="Arial" pitchFamily="34" charset="0"/>
              </a:rPr>
              <a:t>Доступность профессиональных образовательных организаций Кемеровской области для обучения инвалидов и лиц с ограниченными возможностями здоровья</a:t>
            </a:r>
            <a:endParaRPr lang="ru-RU" sz="1600" b="1" dirty="0">
              <a:latin typeface="Myriad Pro" pitchFamily="34" charset="0"/>
              <a:cs typeface="Arial" pitchFamily="34" charset="0"/>
            </a:endParaRPr>
          </a:p>
        </p:txBody>
      </p:sp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</p:nvPr>
        </p:nvGraphicFramePr>
        <p:xfrm>
          <a:off x="0" y="1794757"/>
          <a:ext cx="9906000" cy="50632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9329"/>
                <a:gridCol w="7660671"/>
                <a:gridCol w="1716000"/>
              </a:tblGrid>
              <a:tr h="518976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№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п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/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п</a:t>
                      </a:r>
                      <a:endParaRPr lang="ru-RU" sz="1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Блок / позиция оценки</a:t>
                      </a:r>
                      <a:endParaRPr lang="ru-RU" sz="1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Доля ПОО, создавших условия по блоку / позиции, %</a:t>
                      </a:r>
                      <a:endParaRPr lang="ru-RU" sz="1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1141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2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Обеспечения доступности получения СПО обучающимися с ОВЗ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29,0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01824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2.1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адаптация официального сайта в сети Интернет с учетом особых потребностей инвалидов по зрению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94,8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31833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2.2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справочная информация о расписании учебных занятий размещена в доступных местах и в адаптированной форме (для обучающихся с нарушением зрения выполнена крупным рельефно-контрастным шрифтом (на белом или желтом фоне) и продублирована шрифтом Брайля)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10,3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05472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2.3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дублирование звуковой справочной информации о расписании учебных занятий, визуальная установка мониторов с возможностью трансляции субтитров (для обучающихся с ограниченными возможностями здоровья по слуху) 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13,8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05472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2.4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оборудованы места для обучающихся с нарушением опорно-двигательного аппарата в учебном помещении (в лекционных аудиториях, кабинетах для практических занятий, учебных мастерских, библиотеке и иных помещениях)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15,5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3648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2.5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наличие звукоусиливающей аппаратуры,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мультимедийных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 средств и других технических средств  для обучающихся с нарушениями слуха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24,1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05472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2.6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наличие компьютерной техники, использующей систему Брайля (рельефно-точечного шрифта), электронных луп,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видеоувеличителей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, программ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невизуального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 доступа к информации, программ-синтезаторов речи и других технических средств для обучающихся с нарушениями зрения 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6,9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3648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2.7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наличие компьютерной техники со специальным программным обеспечением для обучающихся с нарушениями опорно-двигательного аппарата (альтернативные устройства ввода информации)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1,7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25252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2.8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наличие адаптированных образовательных программ 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20,7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25252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2.9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наличие учебных материалов в электронном виде 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72,4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25252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2.10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присутствие ассистента, оказывающего обучающемуся с инвалидностью и ОВЗ необходимую помощь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29,8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20693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71462"/>
            <a:ext cx="9906000" cy="1087200"/>
          </a:xfrm>
          <a:prstGeom prst="rect">
            <a:avLst/>
          </a:prstGeom>
          <a:gradFill flip="none" rotWithShape="1">
            <a:gsLst>
              <a:gs pos="75000">
                <a:schemeClr val="bg1">
                  <a:lumMod val="85000"/>
                  <a:lumOff val="15000"/>
                </a:schemeClr>
              </a:gs>
              <a:gs pos="26000">
                <a:srgbClr val="00B0F0">
                  <a:alpha val="38000"/>
                  <a:lumMod val="100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95282" y="1071546"/>
            <a:ext cx="85725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Результаты рейтинговой оценки доступности ПОО для обучения и проживания лиц с ОВЗ и инвалидов в 2016 г.</a:t>
            </a:r>
          </a:p>
          <a:p>
            <a:endParaRPr lang="ru-RU" sz="2400" dirty="0"/>
          </a:p>
        </p:txBody>
      </p:sp>
      <p:pic>
        <p:nvPicPr>
          <p:cNvPr id="1026" name="Picture 2" descr="\\Pdc\public\Файлы сотрудников\Максимова Н.А\от Зейц ЕВ\Лого КРИРПО_15 лет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654" y="0"/>
            <a:ext cx="2309794" cy="92867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166918" y="2357406"/>
            <a:ext cx="6643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b="1" dirty="0">
              <a:latin typeface="Arial Narrow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38554" y="0"/>
            <a:ext cx="5953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1600" b="1" dirty="0" smtClean="0">
                <a:latin typeface="Myriad Pro" pitchFamily="34" charset="0"/>
                <a:cs typeface="Arial" pitchFamily="34" charset="0"/>
              </a:rPr>
              <a:t>Доступность профессиональных образовательных организаций Кемеровской области для обучения инвалидов и лиц с ограниченными возможностями здоровья</a:t>
            </a:r>
            <a:endParaRPr lang="ru-RU" sz="1600" b="1" dirty="0">
              <a:latin typeface="Myriad Pro" pitchFamily="34" charset="0"/>
              <a:cs typeface="Arial" pitchFamily="34" charset="0"/>
            </a:endParaRPr>
          </a:p>
        </p:txBody>
      </p:sp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</p:nvPr>
        </p:nvGraphicFramePr>
        <p:xfrm>
          <a:off x="809596" y="2000239"/>
          <a:ext cx="8715436" cy="31255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711"/>
                <a:gridCol w="6606651"/>
                <a:gridCol w="1643074"/>
              </a:tblGrid>
              <a:tr h="527960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№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п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/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п</a:t>
                      </a:r>
                      <a:endParaRPr lang="ru-RU" sz="1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Блок / позиция оценки</a:t>
                      </a:r>
                      <a:endParaRPr lang="ru-RU" sz="1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Доля ПОО, создавших условия по блоку / позиции, %</a:t>
                      </a:r>
                      <a:endParaRPr lang="ru-RU" sz="1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64194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3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Наличие оборудованных санитарно-гигиенических помещений для обучающихся с ОВЗ и инвалидов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8,6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64070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3.1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установка откидных опорных поручней в туалетной кабине, доступной для </a:t>
                      </a:r>
                      <a:r>
                        <a:rPr lang="ru-RU" sz="1600" dirty="0" err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маломобильных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 обучающихся 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8,6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34661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3.2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наличие штанг в туалетной кабине, доступной для </a:t>
                      </a:r>
                      <a:r>
                        <a:rPr lang="ru-RU" sz="1600" dirty="0" err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маломобильных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 обучающихся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8,6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34661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3.3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наличие  поворотных или откидных сидений в туалетной кабине, доступной для </a:t>
                      </a:r>
                      <a:r>
                        <a:rPr lang="ru-RU" sz="1600" dirty="0" err="1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маломобильных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 обучающихся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Arial Narrow"/>
                          <a:ea typeface="Times New Roman"/>
                        </a:rPr>
                        <a:t>8,6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20693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71462"/>
            <a:ext cx="9906000" cy="1087200"/>
          </a:xfrm>
          <a:prstGeom prst="rect">
            <a:avLst/>
          </a:prstGeom>
          <a:gradFill flip="none" rotWithShape="1">
            <a:gsLst>
              <a:gs pos="75000">
                <a:schemeClr val="bg1">
                  <a:lumMod val="85000"/>
                  <a:lumOff val="15000"/>
                </a:schemeClr>
              </a:gs>
              <a:gs pos="8000">
                <a:srgbClr val="00B0F0">
                  <a:lumMod val="100000"/>
                  <a:alpha val="61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595678" y="0"/>
            <a:ext cx="59293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sz="1600" b="1" dirty="0" smtClean="0">
                <a:latin typeface="Myriad Pro" pitchFamily="34" charset="0"/>
                <a:cs typeface="Arial" pitchFamily="34" charset="0"/>
              </a:rPr>
              <a:t>Доступность профессиональных образовательных организаций Кемеровской области для обучения инвалидов и лиц с ограниченными возможностями здоровья</a:t>
            </a:r>
            <a:endParaRPr lang="ru-RU" sz="1600" b="1" dirty="0">
              <a:latin typeface="Myriad Pro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81034" y="2428868"/>
            <a:ext cx="80724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 smtClean="0">
              <a:latin typeface="Arial Narrow" pitchFamily="34" charset="0"/>
            </a:endParaRPr>
          </a:p>
          <a:p>
            <a:pPr algn="ctr"/>
            <a:r>
              <a:rPr lang="ru-RU" sz="2400" b="1" dirty="0" smtClean="0">
                <a:latin typeface="Arial Narrow" pitchFamily="34" charset="0"/>
              </a:rPr>
              <a:t>Спасибо за внимание !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 smtClean="0">
              <a:latin typeface="Arial Narrow" pitchFamily="34" charset="0"/>
              <a:cs typeface="Lucida Sans Unicode" pitchFamily="34" charset="0"/>
            </a:endParaRPr>
          </a:p>
          <a:p>
            <a:endParaRPr lang="ru-RU" sz="2400" dirty="0">
              <a:latin typeface="Arial Narrow" pitchFamily="34" charset="0"/>
            </a:endParaRPr>
          </a:p>
        </p:txBody>
      </p:sp>
      <p:pic>
        <p:nvPicPr>
          <p:cNvPr id="12" name="Picture 2" descr="\\Pdc\public\Файлы сотрудников\Максимова Н.А\от Зейц ЕВ\Лого КРИРПО_15 лет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654" y="0"/>
            <a:ext cx="2309794" cy="9286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0693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20818</TotalTime>
  <Words>851</Words>
  <Application>Microsoft Office PowerPoint</Application>
  <PresentationFormat>Лист A4 (210x297 мм)</PresentationFormat>
  <Paragraphs>147</Paragraphs>
  <Slides>10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Juliana</dc:creator>
  <cp:lastModifiedBy>mna</cp:lastModifiedBy>
  <cp:revision>1455</cp:revision>
  <cp:lastPrinted>2016-05-19T14:33:48Z</cp:lastPrinted>
  <dcterms:created xsi:type="dcterms:W3CDTF">2013-03-25T12:57:16Z</dcterms:created>
  <dcterms:modified xsi:type="dcterms:W3CDTF">2017-03-22T04:17:48Z</dcterms:modified>
</cp:coreProperties>
</file>